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906000" type="A4"/>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7" d="100"/>
          <a:sy n="47" d="100"/>
        </p:scale>
        <p:origin x="-2382" y="-96"/>
      </p:cViewPr>
      <p:guideLst>
        <p:guide orient="horz" pos="312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439B790-36FC-46B2-990F-2B6A2A352BBB}" type="datetimeFigureOut">
              <a:rPr lang="en-GB" smtClean="0"/>
              <a:pPr/>
              <a:t>14/04/2020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31BF5C-2C98-4B97-B5FB-17903A7E724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39B790-36FC-46B2-990F-2B6A2A352BBB}" type="datetimeFigureOut">
              <a:rPr lang="en-GB" smtClean="0"/>
              <a:pPr/>
              <a:t>14/04/2020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31BF5C-2C98-4B97-B5FB-17903A7E724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573264"/>
            <a:ext cx="3357563" cy="122082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39B790-36FC-46B2-990F-2B6A2A352BBB}" type="datetimeFigureOut">
              <a:rPr lang="en-GB" smtClean="0"/>
              <a:pPr/>
              <a:t>14/04/2020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31BF5C-2C98-4B97-B5FB-17903A7E724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39B790-36FC-46B2-990F-2B6A2A352BBB}" type="datetimeFigureOut">
              <a:rPr lang="en-GB" smtClean="0"/>
              <a:pPr/>
              <a:t>14/04/2020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31BF5C-2C98-4B97-B5FB-17903A7E724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39B790-36FC-46B2-990F-2B6A2A352BBB}" type="datetimeFigureOut">
              <a:rPr lang="en-GB" smtClean="0"/>
              <a:pPr/>
              <a:t>14/04/2020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31BF5C-2C98-4B97-B5FB-17903A7E724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439B790-36FC-46B2-990F-2B6A2A352BBB}" type="datetimeFigureOut">
              <a:rPr lang="en-GB" smtClean="0"/>
              <a:pPr/>
              <a:t>14/04/2020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31BF5C-2C98-4B97-B5FB-17903A7E724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439B790-36FC-46B2-990F-2B6A2A352BBB}" type="datetimeFigureOut">
              <a:rPr lang="en-GB" smtClean="0"/>
              <a:pPr/>
              <a:t>14/04/2020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431BF5C-2C98-4B97-B5FB-17903A7E724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439B790-36FC-46B2-990F-2B6A2A352BBB}" type="datetimeFigureOut">
              <a:rPr lang="en-GB" smtClean="0"/>
              <a:pPr/>
              <a:t>14/04/2020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431BF5C-2C98-4B97-B5FB-17903A7E724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39B790-36FC-46B2-990F-2B6A2A352BBB}" type="datetimeFigureOut">
              <a:rPr lang="en-GB" smtClean="0"/>
              <a:pPr/>
              <a:t>14/04/2020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431BF5C-2C98-4B97-B5FB-17903A7E724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39B790-36FC-46B2-990F-2B6A2A352BBB}" type="datetimeFigureOut">
              <a:rPr lang="en-GB" smtClean="0"/>
              <a:pPr/>
              <a:t>14/04/2020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31BF5C-2C98-4B97-B5FB-17903A7E724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39B790-36FC-46B2-990F-2B6A2A352BBB}" type="datetimeFigureOut">
              <a:rPr lang="en-GB" smtClean="0"/>
              <a:pPr/>
              <a:t>14/04/2020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31BF5C-2C98-4B97-B5FB-17903A7E724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E439B790-36FC-46B2-990F-2B6A2A352BBB}" type="datetimeFigureOut">
              <a:rPr lang="en-GB" smtClean="0"/>
              <a:pPr/>
              <a:t>14/04/2020</a:t>
            </a:fld>
            <a:endParaRPr lang="en-GB"/>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B431BF5C-2C98-4B97-B5FB-17903A7E724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05" name="Picture 17" descr="C:\Users\User\AppData\Local\Microsoft\Windows\INetCache\IE\JMLAEV62\6054897484_25fbc45e97_z[1].jpg"/>
          <p:cNvPicPr>
            <a:picLocks noChangeAspect="1" noChangeArrowheads="1"/>
          </p:cNvPicPr>
          <p:nvPr/>
        </p:nvPicPr>
        <p:blipFill>
          <a:blip r:embed="rId2" cstate="print"/>
          <a:srcRect/>
          <a:stretch>
            <a:fillRect/>
          </a:stretch>
        </p:blipFill>
        <p:spPr bwMode="auto">
          <a:xfrm>
            <a:off x="0" y="2432720"/>
            <a:ext cx="1656184" cy="1123100"/>
          </a:xfrm>
          <a:prstGeom prst="rect">
            <a:avLst/>
          </a:prstGeom>
          <a:noFill/>
        </p:spPr>
      </p:pic>
      <p:sp>
        <p:nvSpPr>
          <p:cNvPr id="5" name="TextBox 4"/>
          <p:cNvSpPr txBox="1"/>
          <p:nvPr/>
        </p:nvSpPr>
        <p:spPr>
          <a:xfrm>
            <a:off x="2348880" y="200472"/>
            <a:ext cx="2808312" cy="646331"/>
          </a:xfrm>
          <a:prstGeom prst="rect">
            <a:avLst/>
          </a:prstGeom>
          <a:noFill/>
        </p:spPr>
        <p:txBody>
          <a:bodyPr wrap="square" rtlCol="0">
            <a:spAutoFit/>
          </a:bodyPr>
          <a:lstStyle/>
          <a:p>
            <a:r>
              <a:rPr lang="en-GB" sz="3600" dirty="0" smtClean="0">
                <a:latin typeface="King Basil Lite" pitchFamily="2" charset="0"/>
              </a:rPr>
              <a:t>All Aflutter</a:t>
            </a:r>
            <a:endParaRPr lang="en-GB" sz="3600" dirty="0">
              <a:latin typeface="King Basil Lite" pitchFamily="2" charset="0"/>
            </a:endParaRPr>
          </a:p>
        </p:txBody>
      </p:sp>
      <p:sp>
        <p:nvSpPr>
          <p:cNvPr id="9" name="TextBox 8"/>
          <p:cNvSpPr txBox="1"/>
          <p:nvPr/>
        </p:nvSpPr>
        <p:spPr>
          <a:xfrm>
            <a:off x="3284984" y="776536"/>
            <a:ext cx="3573016" cy="1754326"/>
          </a:xfrm>
          <a:prstGeom prst="rect">
            <a:avLst/>
          </a:prstGeom>
          <a:noFill/>
        </p:spPr>
        <p:txBody>
          <a:bodyPr wrap="square" rtlCol="0">
            <a:spAutoFit/>
          </a:bodyPr>
          <a:lstStyle/>
          <a:p>
            <a:pPr algn="r"/>
            <a:r>
              <a:rPr lang="en-GB" dirty="0" smtClean="0"/>
              <a:t>Painted Lady Butterflies are very common this year. They can be found in any stage of their life cycle. See if you can find one of each of these different stages </a:t>
            </a:r>
          </a:p>
          <a:p>
            <a:pPr algn="r"/>
            <a:r>
              <a:rPr lang="en-GB" dirty="0" smtClean="0"/>
              <a:t>and tick the boxes:</a:t>
            </a:r>
            <a:endParaRPr lang="en-GB" dirty="0"/>
          </a:p>
        </p:txBody>
      </p:sp>
      <p:grpSp>
        <p:nvGrpSpPr>
          <p:cNvPr id="13" name="Group 12"/>
          <p:cNvGrpSpPr/>
          <p:nvPr/>
        </p:nvGrpSpPr>
        <p:grpSpPr>
          <a:xfrm>
            <a:off x="332656" y="272480"/>
            <a:ext cx="4504333" cy="3528392"/>
            <a:chOff x="1484784" y="848544"/>
            <a:chExt cx="4504333" cy="3528392"/>
          </a:xfrm>
        </p:grpSpPr>
        <p:pic>
          <p:nvPicPr>
            <p:cNvPr id="12290" name="Picture 2" descr="https://ecp.yusercontent.com/mail?url=https%3A%2F%2Fi.emlfiles4.com%2Fcmpimg%2F3%2F5%2F4%2F7%2F1%2Ffiles%2Fimagecache%2F10762381%2Fw660_10895894_paintedladycaterpillargillesstmartin.jpg&amp;t=1565729560&amp;ymreqid=b96a4545-6e46-fb4e-1c67-d300da011200&amp;sig=6aSGygfYFVr9DtaE8g.ofw--~C"/>
            <p:cNvPicPr>
              <a:picLocks noChangeAspect="1" noChangeArrowheads="1"/>
            </p:cNvPicPr>
            <p:nvPr/>
          </p:nvPicPr>
          <p:blipFill>
            <a:blip r:embed="rId3" cstate="print"/>
            <a:srcRect/>
            <a:stretch>
              <a:fillRect/>
            </a:stretch>
          </p:blipFill>
          <p:spPr bwMode="auto">
            <a:xfrm>
              <a:off x="1556792" y="848544"/>
              <a:ext cx="1624013" cy="1196975"/>
            </a:xfrm>
            <a:prstGeom prst="rect">
              <a:avLst/>
            </a:prstGeom>
            <a:noFill/>
          </p:spPr>
        </p:pic>
        <p:pic>
          <p:nvPicPr>
            <p:cNvPr id="12292" name="Picture 4" descr="https://ecp.yusercontent.com/mail?url=https%3A%2F%2Fi.emlfiles4.com%2Fcmpimg%2F3%2F5%2F4%2F7%2F1%2Ffiles%2Fimagecache%2F10762381%2Fw660_10895874_paintedladychrysalispetereeles.jpg&amp;t=1565729560&amp;ymreqid=b96a4545-6e46-fb4e-1c67-d300da011200&amp;sig=KWKzpWejfouKmKu4FLB2Nw--~C"/>
            <p:cNvPicPr>
              <a:picLocks noChangeAspect="1" noChangeArrowheads="1"/>
            </p:cNvPicPr>
            <p:nvPr/>
          </p:nvPicPr>
          <p:blipFill>
            <a:blip r:embed="rId4" cstate="print"/>
            <a:srcRect/>
            <a:stretch>
              <a:fillRect/>
            </a:stretch>
          </p:blipFill>
          <p:spPr bwMode="auto">
            <a:xfrm>
              <a:off x="2852936" y="1928664"/>
              <a:ext cx="1624013" cy="1196975"/>
            </a:xfrm>
            <a:prstGeom prst="rect">
              <a:avLst/>
            </a:prstGeom>
            <a:noFill/>
          </p:spPr>
        </p:pic>
        <p:pic>
          <p:nvPicPr>
            <p:cNvPr id="12294" name="Picture 6" descr="https://ecp.yusercontent.com/mail?url=https%3A%2F%2Fi.emlfiles4.com%2Fcmpimg%2F3%2F5%2F4%2F7%2F1%2Ffiles%2Fimagecache%2F10762381%2Fw660_10895893_paintedladykeithwarmington.jpg&amp;t=1565729560&amp;ymreqid=b96a4545-6e46-fb4e-1c67-d300da011200&amp;sig=uIje9mmQ7APHmYP8xEI00w--~C"/>
            <p:cNvPicPr>
              <a:picLocks noChangeAspect="1" noChangeArrowheads="1"/>
            </p:cNvPicPr>
            <p:nvPr/>
          </p:nvPicPr>
          <p:blipFill>
            <a:blip r:embed="rId5" cstate="print"/>
            <a:srcRect/>
            <a:stretch>
              <a:fillRect/>
            </a:stretch>
          </p:blipFill>
          <p:spPr bwMode="auto">
            <a:xfrm>
              <a:off x="4365104" y="2792760"/>
              <a:ext cx="1624013" cy="1196975"/>
            </a:xfrm>
            <a:prstGeom prst="rect">
              <a:avLst/>
            </a:prstGeom>
            <a:noFill/>
          </p:spPr>
        </p:pic>
        <p:sp>
          <p:nvSpPr>
            <p:cNvPr id="10" name="TextBox 9"/>
            <p:cNvSpPr txBox="1"/>
            <p:nvPr/>
          </p:nvSpPr>
          <p:spPr>
            <a:xfrm>
              <a:off x="1484784" y="2072680"/>
              <a:ext cx="1441613" cy="369332"/>
            </a:xfrm>
            <a:prstGeom prst="rect">
              <a:avLst/>
            </a:prstGeom>
            <a:noFill/>
          </p:spPr>
          <p:txBody>
            <a:bodyPr wrap="none" rtlCol="0">
              <a:spAutoFit/>
            </a:bodyPr>
            <a:lstStyle/>
            <a:p>
              <a:r>
                <a:rPr lang="en-GB" dirty="0" smtClean="0">
                  <a:sym typeface="Webdings"/>
                </a:rPr>
                <a:t> </a:t>
              </a:r>
              <a:r>
                <a:rPr lang="en-GB" dirty="0" smtClean="0"/>
                <a:t>Caterpillar</a:t>
              </a:r>
              <a:endParaRPr lang="en-GB" dirty="0"/>
            </a:p>
          </p:txBody>
        </p:sp>
        <p:sp>
          <p:nvSpPr>
            <p:cNvPr id="11" name="TextBox 10"/>
            <p:cNvSpPr txBox="1"/>
            <p:nvPr/>
          </p:nvSpPr>
          <p:spPr>
            <a:xfrm>
              <a:off x="2852936" y="3152800"/>
              <a:ext cx="1292983" cy="369332"/>
            </a:xfrm>
            <a:prstGeom prst="rect">
              <a:avLst/>
            </a:prstGeom>
            <a:noFill/>
          </p:spPr>
          <p:txBody>
            <a:bodyPr wrap="none" rtlCol="0">
              <a:spAutoFit/>
            </a:bodyPr>
            <a:lstStyle/>
            <a:p>
              <a:r>
                <a:rPr lang="en-GB" dirty="0" smtClean="0">
                  <a:sym typeface="Webdings"/>
                </a:rPr>
                <a:t> </a:t>
              </a:r>
              <a:r>
                <a:rPr lang="en-GB" dirty="0" smtClean="0"/>
                <a:t>Chrysalis</a:t>
              </a:r>
              <a:endParaRPr lang="en-GB" dirty="0"/>
            </a:p>
          </p:txBody>
        </p:sp>
        <p:sp>
          <p:nvSpPr>
            <p:cNvPr id="12" name="TextBox 11"/>
            <p:cNvSpPr txBox="1"/>
            <p:nvPr/>
          </p:nvSpPr>
          <p:spPr>
            <a:xfrm>
              <a:off x="4365104" y="4007604"/>
              <a:ext cx="1286571" cy="369332"/>
            </a:xfrm>
            <a:prstGeom prst="rect">
              <a:avLst/>
            </a:prstGeom>
            <a:noFill/>
          </p:spPr>
          <p:txBody>
            <a:bodyPr wrap="none" rtlCol="0">
              <a:spAutoFit/>
            </a:bodyPr>
            <a:lstStyle/>
            <a:p>
              <a:r>
                <a:rPr lang="en-GB" dirty="0" smtClean="0">
                  <a:sym typeface="Webdings"/>
                </a:rPr>
                <a:t> </a:t>
              </a:r>
              <a:r>
                <a:rPr lang="en-GB" dirty="0" smtClean="0"/>
                <a:t>Butterfly</a:t>
              </a:r>
              <a:endParaRPr lang="en-GB" dirty="0"/>
            </a:p>
          </p:txBody>
        </p:sp>
      </p:grpSp>
      <p:pic>
        <p:nvPicPr>
          <p:cNvPr id="12296" name="Picture 8" descr="https://ecp.yusercontent.com/mail?url=https%3A%2F%2Fi.emlfiles4.com%2Fcmpimg%2F3%2F5%2F4%2F7%2F1%2Ffiles%2Fimagecache%2F10762381%2Fw660_10894793_femalecommonbluetimmelling.jpg&amp;t=1565729560&amp;ymreqid=b96a4545-6e46-fb4e-1c67-d300da011200&amp;sig=nLmHQ11IjV2ZIsjAx7bBNg--~C"/>
          <p:cNvPicPr>
            <a:picLocks noChangeAspect="1" noChangeArrowheads="1"/>
          </p:cNvPicPr>
          <p:nvPr/>
        </p:nvPicPr>
        <p:blipFill>
          <a:blip r:embed="rId6" cstate="print"/>
          <a:srcRect t="23826" r="10651"/>
          <a:stretch>
            <a:fillRect/>
          </a:stretch>
        </p:blipFill>
        <p:spPr bwMode="auto">
          <a:xfrm>
            <a:off x="4725144" y="3440832"/>
            <a:ext cx="2160240" cy="1841699"/>
          </a:xfrm>
          <a:prstGeom prst="ellipse">
            <a:avLst/>
          </a:prstGeom>
          <a:noFill/>
        </p:spPr>
      </p:pic>
      <p:sp>
        <p:nvSpPr>
          <p:cNvPr id="15" name="TextBox 14"/>
          <p:cNvSpPr txBox="1"/>
          <p:nvPr/>
        </p:nvSpPr>
        <p:spPr>
          <a:xfrm>
            <a:off x="188640" y="3800872"/>
            <a:ext cx="4464496" cy="923330"/>
          </a:xfrm>
          <a:prstGeom prst="rect">
            <a:avLst/>
          </a:prstGeom>
          <a:noFill/>
        </p:spPr>
        <p:txBody>
          <a:bodyPr wrap="square" rtlCol="0">
            <a:spAutoFit/>
          </a:bodyPr>
          <a:lstStyle/>
          <a:p>
            <a:pPr algn="r"/>
            <a:r>
              <a:rPr lang="en-GB" dirty="0" smtClean="0"/>
              <a:t>The number of Common Blue Butterflies had dropped, but we can now see many more of them. Can you spot one on your journey?</a:t>
            </a:r>
            <a:endParaRPr lang="en-GB" dirty="0"/>
          </a:p>
        </p:txBody>
      </p:sp>
      <p:pic>
        <p:nvPicPr>
          <p:cNvPr id="12298" name="Picture 10" descr="https://www.ukbutterflies.co.uk/phpBB/files/phpbbgallery/core/mini/6434caf4a0b0cdf104898ee343318931.jpg"/>
          <p:cNvPicPr>
            <a:picLocks noChangeAspect="1" noChangeArrowheads="1"/>
          </p:cNvPicPr>
          <p:nvPr/>
        </p:nvPicPr>
        <p:blipFill>
          <a:blip r:embed="rId7" cstate="print"/>
          <a:srcRect l="8318" t="21408" r="12903"/>
          <a:stretch>
            <a:fillRect/>
          </a:stretch>
        </p:blipFill>
        <p:spPr bwMode="auto">
          <a:xfrm>
            <a:off x="188640" y="4736976"/>
            <a:ext cx="2333361" cy="1753800"/>
          </a:xfrm>
          <a:prstGeom prst="ellipse">
            <a:avLst/>
          </a:prstGeom>
          <a:noFill/>
        </p:spPr>
      </p:pic>
      <p:sp>
        <p:nvSpPr>
          <p:cNvPr id="18" name="TextBox 17"/>
          <p:cNvSpPr txBox="1"/>
          <p:nvPr/>
        </p:nvSpPr>
        <p:spPr>
          <a:xfrm>
            <a:off x="2393504" y="5457056"/>
            <a:ext cx="4464496" cy="646331"/>
          </a:xfrm>
          <a:prstGeom prst="rect">
            <a:avLst/>
          </a:prstGeom>
          <a:noFill/>
        </p:spPr>
        <p:txBody>
          <a:bodyPr wrap="square" rtlCol="0">
            <a:spAutoFit/>
          </a:bodyPr>
          <a:lstStyle/>
          <a:p>
            <a:pPr algn="r"/>
            <a:r>
              <a:rPr lang="en-GB" dirty="0" smtClean="0"/>
              <a:t>Red Admirals are one of the most common in the UK. Can you see any hiding in the trees?</a:t>
            </a:r>
            <a:endParaRPr lang="en-GB" dirty="0"/>
          </a:p>
        </p:txBody>
      </p:sp>
      <p:sp>
        <p:nvSpPr>
          <p:cNvPr id="19" name="TextBox 18"/>
          <p:cNvSpPr txBox="1"/>
          <p:nvPr/>
        </p:nvSpPr>
        <p:spPr>
          <a:xfrm>
            <a:off x="3717032" y="6249144"/>
            <a:ext cx="2631682" cy="646331"/>
          </a:xfrm>
          <a:prstGeom prst="rect">
            <a:avLst/>
          </a:prstGeom>
          <a:noFill/>
        </p:spPr>
        <p:txBody>
          <a:bodyPr wrap="none" rtlCol="0">
            <a:spAutoFit/>
          </a:bodyPr>
          <a:lstStyle/>
          <a:p>
            <a:r>
              <a:rPr lang="en-GB" sz="3600" dirty="0" smtClean="0">
                <a:latin typeface="King Basil Lite" pitchFamily="2" charset="0"/>
              </a:rPr>
              <a:t>A Bugs Life</a:t>
            </a:r>
            <a:endParaRPr lang="en-GB" sz="3600" dirty="0">
              <a:latin typeface="King Basil Lite" pitchFamily="2" charset="0"/>
            </a:endParaRPr>
          </a:p>
        </p:txBody>
      </p:sp>
      <p:pic>
        <p:nvPicPr>
          <p:cNvPr id="12301" name="Picture 13"/>
          <p:cNvPicPr>
            <a:picLocks noChangeAspect="1" noChangeArrowheads="1"/>
          </p:cNvPicPr>
          <p:nvPr/>
        </p:nvPicPr>
        <p:blipFill>
          <a:blip r:embed="rId8" cstate="print"/>
          <a:srcRect/>
          <a:stretch>
            <a:fillRect/>
          </a:stretch>
        </p:blipFill>
        <p:spPr bwMode="auto">
          <a:xfrm>
            <a:off x="260648" y="6609184"/>
            <a:ext cx="3170237" cy="3119437"/>
          </a:xfrm>
          <a:prstGeom prst="rect">
            <a:avLst/>
          </a:prstGeom>
          <a:noFill/>
          <a:ln w="9525">
            <a:noFill/>
            <a:miter lim="800000"/>
            <a:headEnd/>
            <a:tailEnd/>
          </a:ln>
        </p:spPr>
      </p:pic>
      <p:sp>
        <p:nvSpPr>
          <p:cNvPr id="12302" name="Rectangle 14"/>
          <p:cNvSpPr>
            <a:spLocks noChangeArrowheads="1"/>
          </p:cNvSpPr>
          <p:nvPr/>
        </p:nvSpPr>
        <p:spPr bwMode="auto">
          <a:xfrm>
            <a:off x="3645024" y="7905328"/>
            <a:ext cx="2808312" cy="1584176"/>
          </a:xfrm>
          <a:prstGeom prst="rect">
            <a:avLst/>
          </a:prstGeom>
          <a:solidFill>
            <a:srgbClr val="FFFFFF"/>
          </a:solidFill>
          <a:ln w="9525">
            <a:noFill/>
            <a:miter lim="800000"/>
            <a:headEnd/>
            <a:tailEnd/>
          </a:ln>
          <a:effectLst/>
        </p:spPr>
        <p:txBody>
          <a:bodyPr vert="horz" wrap="square" lIns="91440" tIns="45720" rIns="91440" bIns="45720" numCol="2"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323232"/>
                </a:solidFill>
                <a:effectLst/>
                <a:latin typeface="+mj-lt"/>
                <a:cs typeface="Arial" pitchFamily="34" charset="0"/>
              </a:rPr>
              <a:t>ANT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323232"/>
                </a:solidFill>
                <a:effectLst/>
                <a:latin typeface="+mj-lt"/>
                <a:cs typeface="Arial" pitchFamily="34" charset="0"/>
              </a:rPr>
              <a:t>BLACKBEETLE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323232"/>
                </a:solidFill>
                <a:effectLst/>
                <a:latin typeface="+mj-lt"/>
                <a:cs typeface="Arial" pitchFamily="34" charset="0"/>
              </a:rPr>
              <a:t>BUTTERFLY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323232"/>
                </a:solidFill>
                <a:effectLst/>
                <a:latin typeface="+mj-lt"/>
                <a:cs typeface="Arial" pitchFamily="34" charset="0"/>
              </a:rPr>
              <a:t>CATERPILLAR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323232"/>
                </a:solidFill>
                <a:effectLst/>
                <a:latin typeface="+mj-lt"/>
                <a:cs typeface="Arial" pitchFamily="34" charset="0"/>
              </a:rPr>
              <a:t>CENTIPEDE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323232"/>
                </a:solidFill>
                <a:effectLst/>
                <a:latin typeface="+mj-lt"/>
                <a:cs typeface="Arial" pitchFamily="34" charset="0"/>
              </a:rPr>
              <a:t>CRICKET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323232"/>
                </a:solidFill>
                <a:effectLst/>
                <a:latin typeface="+mj-lt"/>
                <a:cs typeface="Arial" pitchFamily="34" charset="0"/>
              </a:rPr>
              <a:t>FLY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323232"/>
                </a:solidFill>
                <a:effectLst/>
                <a:latin typeface="+mj-lt"/>
                <a:cs typeface="Arial" pitchFamily="34" charset="0"/>
              </a:rPr>
              <a:t>GRASSHOPPER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323232"/>
                </a:solidFill>
                <a:effectLst/>
                <a:latin typeface="+mj-lt"/>
                <a:cs typeface="Arial" pitchFamily="34" charset="0"/>
              </a:rPr>
              <a:t>LADYBIRD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323232"/>
                </a:solidFill>
                <a:effectLst/>
                <a:latin typeface="+mj-lt"/>
                <a:cs typeface="Arial" pitchFamily="34" charset="0"/>
              </a:rPr>
              <a:t>MOTH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323232"/>
                </a:solidFill>
                <a:effectLst/>
                <a:latin typeface="+mj-lt"/>
                <a:cs typeface="Arial" pitchFamily="34" charset="0"/>
              </a:rPr>
              <a:t>SPIDER</a:t>
            </a:r>
            <a:r>
              <a:rPr kumimoji="0" lang="en-US" sz="1600" b="0" i="0" u="none" strike="noStrike" cap="none" normalizeH="0" baseline="0" dirty="0" smtClean="0">
                <a:ln>
                  <a:noFill/>
                </a:ln>
                <a:solidFill>
                  <a:schemeClr val="tx1"/>
                </a:solidFill>
                <a:effectLst/>
                <a:latin typeface="+mj-lt"/>
                <a:cs typeface="Arial" pitchFamily="34" charset="0"/>
              </a:rPr>
              <a:t> </a:t>
            </a:r>
          </a:p>
        </p:txBody>
      </p:sp>
      <p:sp>
        <p:nvSpPr>
          <p:cNvPr id="24" name="TextBox 23"/>
          <p:cNvSpPr txBox="1"/>
          <p:nvPr/>
        </p:nvSpPr>
        <p:spPr>
          <a:xfrm>
            <a:off x="3284984" y="6825208"/>
            <a:ext cx="3573016" cy="923330"/>
          </a:xfrm>
          <a:prstGeom prst="rect">
            <a:avLst/>
          </a:prstGeom>
          <a:noFill/>
        </p:spPr>
        <p:txBody>
          <a:bodyPr wrap="square" rtlCol="0">
            <a:spAutoFit/>
          </a:bodyPr>
          <a:lstStyle/>
          <a:p>
            <a:pPr algn="ctr"/>
            <a:r>
              <a:rPr lang="en-GB" dirty="0" smtClean="0"/>
              <a:t>Can you find all of the bugs in the </a:t>
            </a:r>
            <a:r>
              <a:rPr lang="en-GB" dirty="0" err="1" smtClean="0"/>
              <a:t>wordsearch</a:t>
            </a:r>
            <a:r>
              <a:rPr lang="en-GB" dirty="0" smtClean="0"/>
              <a:t> and then spot them in real life?</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84784" y="128464"/>
            <a:ext cx="3541034" cy="646331"/>
          </a:xfrm>
          <a:prstGeom prst="rect">
            <a:avLst/>
          </a:prstGeom>
          <a:noFill/>
        </p:spPr>
        <p:txBody>
          <a:bodyPr wrap="none" rtlCol="0">
            <a:spAutoFit/>
          </a:bodyPr>
          <a:lstStyle/>
          <a:p>
            <a:r>
              <a:rPr lang="en-GB" sz="3600" dirty="0" smtClean="0">
                <a:latin typeface="King Basil Lite" pitchFamily="2" charset="0"/>
              </a:rPr>
              <a:t>Flora and Fauna</a:t>
            </a:r>
            <a:endParaRPr lang="en-GB" sz="3600" dirty="0">
              <a:latin typeface="King Basil Lite" pitchFamily="2" charset="0"/>
            </a:endParaRPr>
          </a:p>
        </p:txBody>
      </p:sp>
      <p:sp>
        <p:nvSpPr>
          <p:cNvPr id="3" name="TextBox 2"/>
          <p:cNvSpPr txBox="1"/>
          <p:nvPr/>
        </p:nvSpPr>
        <p:spPr>
          <a:xfrm>
            <a:off x="1412776" y="704529"/>
            <a:ext cx="5301208" cy="1200329"/>
          </a:xfrm>
          <a:prstGeom prst="rect">
            <a:avLst/>
          </a:prstGeom>
          <a:noFill/>
        </p:spPr>
        <p:txBody>
          <a:bodyPr wrap="square" rtlCol="0">
            <a:spAutoFit/>
          </a:bodyPr>
          <a:lstStyle/>
          <a:p>
            <a:pPr algn="ctr"/>
            <a:r>
              <a:rPr lang="en-GB" dirty="0" smtClean="0"/>
              <a:t> Look out for the tallest tree</a:t>
            </a:r>
            <a:r>
              <a:rPr lang="en-GB" dirty="0" smtClean="0"/>
              <a:t> on your daily walk.</a:t>
            </a:r>
            <a:r>
              <a:rPr lang="en-GB" dirty="0" smtClean="0"/>
              <a:t> When you have found it draw a picture in the box  of one of the leaves. </a:t>
            </a:r>
          </a:p>
          <a:p>
            <a:pPr algn="ctr"/>
            <a:endParaRPr lang="en-GB" dirty="0"/>
          </a:p>
        </p:txBody>
      </p:sp>
      <p:pic>
        <p:nvPicPr>
          <p:cNvPr id="1026" name="Picture 2" descr="C:\Users\User\AppData\Local\Microsoft\Windows\INetCache\IE\JMLAEV62\17479-illustration-of-trees-pv[1].png"/>
          <p:cNvPicPr>
            <a:picLocks noChangeAspect="1" noChangeArrowheads="1"/>
          </p:cNvPicPr>
          <p:nvPr/>
        </p:nvPicPr>
        <p:blipFill>
          <a:blip r:embed="rId2" cstate="print"/>
          <a:srcRect/>
          <a:stretch>
            <a:fillRect/>
          </a:stretch>
        </p:blipFill>
        <p:spPr bwMode="auto">
          <a:xfrm>
            <a:off x="188640" y="200472"/>
            <a:ext cx="1296144" cy="1409793"/>
          </a:xfrm>
          <a:prstGeom prst="rect">
            <a:avLst/>
          </a:prstGeom>
          <a:noFill/>
        </p:spPr>
      </p:pic>
      <p:sp>
        <p:nvSpPr>
          <p:cNvPr id="8" name="Rectangle 7"/>
          <p:cNvSpPr/>
          <p:nvPr/>
        </p:nvSpPr>
        <p:spPr>
          <a:xfrm>
            <a:off x="476672" y="6815916"/>
            <a:ext cx="1008112" cy="369332"/>
          </a:xfrm>
          <a:prstGeom prst="rect">
            <a:avLst/>
          </a:prstGeom>
        </p:spPr>
        <p:txBody>
          <a:bodyPr wrap="square">
            <a:spAutoFit/>
          </a:bodyPr>
          <a:lstStyle/>
          <a:p>
            <a:r>
              <a:rPr lang="en-GB" dirty="0" smtClean="0"/>
              <a:t>Ragwort</a:t>
            </a:r>
            <a:endParaRPr lang="en-GB" dirty="0"/>
          </a:p>
        </p:txBody>
      </p:sp>
      <p:sp>
        <p:nvSpPr>
          <p:cNvPr id="9" name="TextBox 8"/>
          <p:cNvSpPr txBox="1"/>
          <p:nvPr/>
        </p:nvSpPr>
        <p:spPr>
          <a:xfrm>
            <a:off x="332656" y="4016896"/>
            <a:ext cx="6264696" cy="646331"/>
          </a:xfrm>
          <a:prstGeom prst="rect">
            <a:avLst/>
          </a:prstGeom>
          <a:noFill/>
        </p:spPr>
        <p:txBody>
          <a:bodyPr wrap="square" rtlCol="0">
            <a:spAutoFit/>
          </a:bodyPr>
          <a:lstStyle/>
          <a:p>
            <a:pPr algn="ctr"/>
            <a:r>
              <a:rPr lang="en-GB" dirty="0" smtClean="0"/>
              <a:t>  </a:t>
            </a:r>
            <a:r>
              <a:rPr lang="en-GB" dirty="0" smtClean="0"/>
              <a:t>Look at the pictures below and see if you can spot all of the different flowers in real life.</a:t>
            </a:r>
            <a:endParaRPr lang="en-GB" dirty="0"/>
          </a:p>
        </p:txBody>
      </p:sp>
      <p:sp>
        <p:nvSpPr>
          <p:cNvPr id="1028" name="AutoShape 4" descr="https://apis.mail.yahoo.com/ws/v3/mailboxes/@.id==VjN-mJkfSrXchzTHjO4QA9Ap_nZUDeCuqh-Y2AccwGgSFIY549Jo60n8l6kF6q76s4ZrNJQ2EQJRwPhBoqm6Vk9Yjw/messages/@.id==AGDVJiRbbWGlXU2mHgu4AOuBBkM/content/parts/@.id==2/thumbnail?appId=YMailNorrin"/>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30" name="AutoShape 6" descr="https://apis.mail.yahoo.com/ws/v3/mailboxes/@.id==VjN-mJkfSrXchzTHjO4QA9Ap_nZUDeCuqh-Y2AccwGgSFIY549Jo60n8l6kF6q76s4ZrNJQ2EQJRwPhBoqm6Vk9Yjw/messages/@.id==AGDVJiRbbWGlXU2mHgu4AOuBBkM/content/parts/@.id==3/thumbnail?appId=YMailNorrin"/>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32" name="AutoShape 8" descr="https://apis.mail.yahoo.com/ws/v3/mailboxes/@.id==VjN-mJkfSrXchzTHjO4QA9Ap_nZUDeCuqh-Y2AccwGgSFIY549Jo60n8l6kF6q76s4ZrNJQ2EQJRwPhBoqm6Vk9Yjw/messages/@.id==AGDVJiRbbWGlXU2mHgu4AOuBBkM/content/parts/@.id==3/thumbnail?appId=YMailNorrin"/>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34" name="AutoShape 10" descr="https://apis.mail.yahoo.com/ws/v3/mailboxes/@.id==VjN-mJkfSrXchzTHjO4QA9Ap_nZUDeCuqh-Y2AccwGgSFIY549Jo60n8l6kF6q76s4ZrNJQ2EQJRwPhBoqm6Vk9Yjw/messages/@.id==AGDVJiRbbWGlXU2mHgu4AOuBBkM/content/parts/@.id==3/thumbnail?appId=YMailNorrin"/>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36" name="Picture 12" descr="Cow Parsley"/>
          <p:cNvPicPr>
            <a:picLocks noChangeAspect="1" noChangeArrowheads="1"/>
          </p:cNvPicPr>
          <p:nvPr/>
        </p:nvPicPr>
        <p:blipFill>
          <a:blip r:embed="rId3" cstate="print"/>
          <a:srcRect l="63194" t="12487" b="25077"/>
          <a:stretch>
            <a:fillRect/>
          </a:stretch>
        </p:blipFill>
        <p:spPr bwMode="auto">
          <a:xfrm>
            <a:off x="4941168" y="5241032"/>
            <a:ext cx="1736284" cy="1656184"/>
          </a:xfrm>
          <a:prstGeom prst="rect">
            <a:avLst/>
          </a:prstGeom>
          <a:noFill/>
        </p:spPr>
      </p:pic>
      <p:sp>
        <p:nvSpPr>
          <p:cNvPr id="15" name="Rectangle 14"/>
          <p:cNvSpPr/>
          <p:nvPr/>
        </p:nvSpPr>
        <p:spPr>
          <a:xfrm>
            <a:off x="5301208" y="4808984"/>
            <a:ext cx="1308307" cy="369332"/>
          </a:xfrm>
          <a:prstGeom prst="rect">
            <a:avLst/>
          </a:prstGeom>
        </p:spPr>
        <p:txBody>
          <a:bodyPr wrap="none">
            <a:spAutoFit/>
          </a:bodyPr>
          <a:lstStyle/>
          <a:p>
            <a:r>
              <a:rPr lang="en-GB" dirty="0" smtClean="0"/>
              <a:t>Cow Parsley</a:t>
            </a:r>
            <a:endParaRPr lang="en-GB" dirty="0"/>
          </a:p>
        </p:txBody>
      </p:sp>
      <p:pic>
        <p:nvPicPr>
          <p:cNvPr id="1038" name="Picture 14" descr="Image result for purple thistle"/>
          <p:cNvPicPr>
            <a:picLocks noChangeAspect="1" noChangeArrowheads="1"/>
          </p:cNvPicPr>
          <p:nvPr/>
        </p:nvPicPr>
        <p:blipFill>
          <a:blip r:embed="rId4" cstate="print"/>
          <a:srcRect t="16854" r="2272" b="14607"/>
          <a:stretch>
            <a:fillRect/>
          </a:stretch>
        </p:blipFill>
        <p:spPr bwMode="auto">
          <a:xfrm>
            <a:off x="4712081" y="7653300"/>
            <a:ext cx="2088232" cy="2196244"/>
          </a:xfrm>
          <a:prstGeom prst="rect">
            <a:avLst/>
          </a:prstGeom>
          <a:noFill/>
        </p:spPr>
      </p:pic>
      <p:sp>
        <p:nvSpPr>
          <p:cNvPr id="17" name="Rectangle 16"/>
          <p:cNvSpPr/>
          <p:nvPr/>
        </p:nvSpPr>
        <p:spPr>
          <a:xfrm>
            <a:off x="5013176" y="7247964"/>
            <a:ext cx="1432443" cy="369332"/>
          </a:xfrm>
          <a:prstGeom prst="rect">
            <a:avLst/>
          </a:prstGeom>
        </p:spPr>
        <p:txBody>
          <a:bodyPr wrap="none">
            <a:spAutoFit/>
          </a:bodyPr>
          <a:lstStyle/>
          <a:p>
            <a:r>
              <a:rPr lang="en-GB" dirty="0" smtClean="0"/>
              <a:t>Purple thistle</a:t>
            </a:r>
            <a:endParaRPr lang="en-GB" dirty="0"/>
          </a:p>
        </p:txBody>
      </p:sp>
      <p:pic>
        <p:nvPicPr>
          <p:cNvPr id="1040" name="Picture 16" descr="Image result for red clover"/>
          <p:cNvPicPr>
            <a:picLocks noChangeAspect="1" noChangeArrowheads="1"/>
          </p:cNvPicPr>
          <p:nvPr/>
        </p:nvPicPr>
        <p:blipFill>
          <a:blip r:embed="rId5" cstate="print"/>
          <a:srcRect l="7522" r="14246" b="10915"/>
          <a:stretch>
            <a:fillRect/>
          </a:stretch>
        </p:blipFill>
        <p:spPr bwMode="auto">
          <a:xfrm>
            <a:off x="2708920" y="5169024"/>
            <a:ext cx="1872208" cy="1728192"/>
          </a:xfrm>
          <a:prstGeom prst="rect">
            <a:avLst/>
          </a:prstGeom>
          <a:noFill/>
        </p:spPr>
      </p:pic>
      <p:sp>
        <p:nvSpPr>
          <p:cNvPr id="19" name="Rectangle 18"/>
          <p:cNvSpPr/>
          <p:nvPr/>
        </p:nvSpPr>
        <p:spPr>
          <a:xfrm>
            <a:off x="3068960" y="4799692"/>
            <a:ext cx="1164806" cy="369332"/>
          </a:xfrm>
          <a:prstGeom prst="rect">
            <a:avLst/>
          </a:prstGeom>
        </p:spPr>
        <p:txBody>
          <a:bodyPr wrap="none">
            <a:spAutoFit/>
          </a:bodyPr>
          <a:lstStyle/>
          <a:p>
            <a:r>
              <a:rPr lang="en-GB" dirty="0" smtClean="0"/>
              <a:t>Red clover</a:t>
            </a:r>
            <a:endParaRPr lang="en-GB" dirty="0"/>
          </a:p>
        </p:txBody>
      </p:sp>
      <p:pic>
        <p:nvPicPr>
          <p:cNvPr id="1042" name="Picture 18" descr="Image result for achillea"/>
          <p:cNvPicPr>
            <a:picLocks noChangeAspect="1" noChangeArrowheads="1"/>
          </p:cNvPicPr>
          <p:nvPr/>
        </p:nvPicPr>
        <p:blipFill>
          <a:blip r:embed="rId6" cstate="print"/>
          <a:srcRect/>
          <a:stretch>
            <a:fillRect/>
          </a:stretch>
        </p:blipFill>
        <p:spPr bwMode="auto">
          <a:xfrm>
            <a:off x="2276872" y="7473280"/>
            <a:ext cx="2200103" cy="2200103"/>
          </a:xfrm>
          <a:prstGeom prst="rect">
            <a:avLst/>
          </a:prstGeom>
          <a:noFill/>
        </p:spPr>
      </p:pic>
      <p:sp>
        <p:nvSpPr>
          <p:cNvPr id="21" name="Rectangle 20"/>
          <p:cNvSpPr/>
          <p:nvPr/>
        </p:nvSpPr>
        <p:spPr>
          <a:xfrm>
            <a:off x="2780928" y="7041232"/>
            <a:ext cx="974947" cy="369332"/>
          </a:xfrm>
          <a:prstGeom prst="rect">
            <a:avLst/>
          </a:prstGeom>
        </p:spPr>
        <p:txBody>
          <a:bodyPr wrap="none">
            <a:spAutoFit/>
          </a:bodyPr>
          <a:lstStyle/>
          <a:p>
            <a:r>
              <a:rPr lang="en-GB" dirty="0" err="1" smtClean="0"/>
              <a:t>Achillea</a:t>
            </a:r>
            <a:r>
              <a:rPr lang="en-GB" dirty="0" smtClean="0"/>
              <a:t> </a:t>
            </a:r>
            <a:endParaRPr lang="en-GB" dirty="0"/>
          </a:p>
        </p:txBody>
      </p:sp>
      <p:pic>
        <p:nvPicPr>
          <p:cNvPr id="1044" name="Picture 20" descr="Image result for ragwort"/>
          <p:cNvPicPr>
            <a:picLocks noChangeAspect="1" noChangeArrowheads="1"/>
          </p:cNvPicPr>
          <p:nvPr/>
        </p:nvPicPr>
        <p:blipFill>
          <a:blip r:embed="rId7" cstate="print"/>
          <a:srcRect/>
          <a:stretch>
            <a:fillRect/>
          </a:stretch>
        </p:blipFill>
        <p:spPr bwMode="auto">
          <a:xfrm>
            <a:off x="188640" y="7185248"/>
            <a:ext cx="1879600" cy="2503488"/>
          </a:xfrm>
          <a:prstGeom prst="rect">
            <a:avLst/>
          </a:prstGeom>
          <a:noFill/>
        </p:spPr>
      </p:pic>
      <p:pic>
        <p:nvPicPr>
          <p:cNvPr id="1046" name="Picture 22" descr="Image result for blackberries"/>
          <p:cNvPicPr>
            <a:picLocks noChangeAspect="1" noChangeArrowheads="1"/>
          </p:cNvPicPr>
          <p:nvPr/>
        </p:nvPicPr>
        <p:blipFill>
          <a:blip r:embed="rId8" cstate="print"/>
          <a:srcRect/>
          <a:stretch>
            <a:fillRect/>
          </a:stretch>
        </p:blipFill>
        <p:spPr bwMode="auto">
          <a:xfrm>
            <a:off x="404664" y="5097016"/>
            <a:ext cx="1728192" cy="1728192"/>
          </a:xfrm>
          <a:prstGeom prst="rect">
            <a:avLst/>
          </a:prstGeom>
          <a:noFill/>
        </p:spPr>
      </p:pic>
      <p:sp>
        <p:nvSpPr>
          <p:cNvPr id="24" name="Rectangle 23"/>
          <p:cNvSpPr/>
          <p:nvPr/>
        </p:nvSpPr>
        <p:spPr>
          <a:xfrm>
            <a:off x="548680" y="4736976"/>
            <a:ext cx="1584176" cy="369332"/>
          </a:xfrm>
          <a:prstGeom prst="rect">
            <a:avLst/>
          </a:prstGeom>
        </p:spPr>
        <p:txBody>
          <a:bodyPr wrap="square">
            <a:spAutoFit/>
          </a:bodyPr>
          <a:lstStyle/>
          <a:p>
            <a:r>
              <a:rPr lang="en-GB" dirty="0" smtClean="0"/>
              <a:t>Blackberries</a:t>
            </a:r>
            <a:endParaRPr lang="en-GB" dirty="0"/>
          </a:p>
        </p:txBody>
      </p:sp>
      <p:sp>
        <p:nvSpPr>
          <p:cNvPr id="23" name="Rectangle 22"/>
          <p:cNvSpPr/>
          <p:nvPr/>
        </p:nvSpPr>
        <p:spPr>
          <a:xfrm>
            <a:off x="500042" y="1738290"/>
            <a:ext cx="5786478" cy="22145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735</TotalTime>
  <Words>188</Words>
  <Application>Microsoft Office PowerPoint</Application>
  <PresentationFormat>A4 Paper (210x297 mm)</PresentationFormat>
  <Paragraphs>30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AMANDA</cp:lastModifiedBy>
  <cp:revision>8</cp:revision>
  <dcterms:created xsi:type="dcterms:W3CDTF">2019-08-13T20:54:05Z</dcterms:created>
  <dcterms:modified xsi:type="dcterms:W3CDTF">2020-04-14T12:51:54Z</dcterms:modified>
</cp:coreProperties>
</file>